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57" r:id="rId3"/>
    <p:sldId id="261" r:id="rId4"/>
    <p:sldId id="259" r:id="rId5"/>
    <p:sldId id="282" r:id="rId6"/>
    <p:sldId id="262" r:id="rId7"/>
    <p:sldId id="268" r:id="rId8"/>
    <p:sldId id="269" r:id="rId9"/>
    <p:sldId id="265" r:id="rId10"/>
    <p:sldId id="258" r:id="rId11"/>
    <p:sldId id="283" r:id="rId12"/>
    <p:sldId id="281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94667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58F52-896B-44BA-A8CD-ECF6A809224F}" type="datetimeFigureOut">
              <a:rPr lang="en-GB" smtClean="0"/>
              <a:pPr/>
              <a:t>16/10/2014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BFB04-B8B9-454C-97AC-3B7B43EC58A5}" type="slidenum">
              <a:rPr lang="en-GB" smtClean="0"/>
              <a:pPr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D7F3E-4EAD-4FDF-B760-CC72C3552A4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8351E-4440-4143-8B97-457FA2E815CB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66BC-DC1D-40BD-9E37-47E8BA39033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table.com/?lang=e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492896"/>
            <a:ext cx="442230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1430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GB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GB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GB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PERCENTAGES</a:t>
            </a:r>
            <a:br>
              <a:rPr lang="en-GB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GB" sz="9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539552" y="3140968"/>
            <a:ext cx="3744416" cy="2400672"/>
          </a:xfrm>
        </p:spPr>
        <p:txBody>
          <a:bodyPr>
            <a:normAutofit/>
          </a:bodyPr>
          <a:lstStyle/>
          <a:p>
            <a:r>
              <a:rPr lang="en-GB" i="1" dirty="0" smtClean="0"/>
              <a:t> Using statistical tools in Natural Science. Bilingual 2</a:t>
            </a:r>
            <a:r>
              <a:rPr lang="en-GB" i="1" baseline="30000" dirty="0" smtClean="0"/>
              <a:t>nd</a:t>
            </a:r>
            <a:r>
              <a:rPr lang="en-GB" i="1" dirty="0" smtClean="0"/>
              <a:t> year of ESO.</a:t>
            </a:r>
            <a:endParaRPr lang="en-GB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3538736" cy="1772816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Percentage: meaning</a:t>
            </a: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95536" y="2420888"/>
            <a:ext cx="4038600" cy="388843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A percentage, </a:t>
            </a:r>
            <a:r>
              <a:rPr lang="en-GB" dirty="0" smtClean="0"/>
              <a:t>%, read </a:t>
            </a:r>
            <a:r>
              <a:rPr lang="en-GB" dirty="0" smtClean="0"/>
              <a:t>‘</a:t>
            </a:r>
            <a:r>
              <a:rPr lang="en-GB" b="1" dirty="0" smtClean="0">
                <a:solidFill>
                  <a:srgbClr val="0070C0"/>
                </a:solidFill>
              </a:rPr>
              <a:t>per cent</a:t>
            </a:r>
            <a:r>
              <a:rPr lang="en-GB" dirty="0" smtClean="0"/>
              <a:t>’, means ‘</a:t>
            </a:r>
            <a:r>
              <a:rPr lang="en-GB" b="1" dirty="0" smtClean="0">
                <a:solidFill>
                  <a:srgbClr val="0070C0"/>
                </a:solidFill>
              </a:rPr>
              <a:t>out of hundred</a:t>
            </a:r>
            <a:r>
              <a:rPr lang="en-GB" dirty="0" smtClean="0"/>
              <a:t>’.</a:t>
            </a:r>
          </a:p>
          <a:p>
            <a:pPr>
              <a:buNone/>
            </a:pPr>
            <a:endParaRPr lang="en-GB" dirty="0" smtClean="0"/>
          </a:p>
          <a:p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r>
              <a:rPr lang="en-GB" dirty="0" smtClean="0"/>
              <a:t> is a short way of writing ‘per cent’.</a:t>
            </a:r>
          </a:p>
          <a:p>
            <a:pPr lvl="1">
              <a:buNone/>
            </a:pPr>
            <a:r>
              <a:rPr lang="en-GB" dirty="0" smtClean="0"/>
              <a:t>	Example: 20% means twenty per cent, which is 20 out of 100 (There are 20 units of a particular kind in 100 units of things).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16016" y="188640"/>
            <a:ext cx="4038600" cy="3528392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Example</a:t>
            </a:r>
            <a:r>
              <a:rPr lang="en-GB" dirty="0" smtClean="0"/>
              <a:t>: Imagine that in the first year of ESO there are 100 students and that  </a:t>
            </a:r>
            <a:r>
              <a:rPr lang="en-GB" dirty="0"/>
              <a:t>o</a:t>
            </a:r>
            <a:r>
              <a:rPr lang="en-GB" dirty="0" smtClean="0"/>
              <a:t>nly 19 of them belong to the “Bilingual Project”.</a:t>
            </a:r>
          </a:p>
          <a:p>
            <a:r>
              <a:rPr lang="en-GB" dirty="0" smtClean="0"/>
              <a:t>How much is the percentage of first’s year students that study in English?</a:t>
            </a:r>
          </a:p>
          <a:p>
            <a:r>
              <a:rPr lang="en-GB" dirty="0" smtClean="0"/>
              <a:t>Yes, it is 19 %.</a:t>
            </a:r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861048"/>
            <a:ext cx="2250118" cy="160555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4211960" y="5805264"/>
            <a:ext cx="417646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Vocabulary: </a:t>
            </a:r>
            <a:r>
              <a:rPr lang="en-GB" i="1" dirty="0" err="1" smtClean="0">
                <a:solidFill>
                  <a:srgbClr val="FF0000"/>
                </a:solidFill>
              </a:rPr>
              <a:t>porcentaje</a:t>
            </a:r>
            <a:r>
              <a:rPr lang="en-GB" i="1" dirty="0" smtClean="0">
                <a:solidFill>
                  <a:srgbClr val="FF0000"/>
                </a:solidFill>
              </a:rPr>
              <a:t>, </a:t>
            </a:r>
            <a:r>
              <a:rPr lang="en-GB" i="1" dirty="0" err="1" smtClean="0">
                <a:solidFill>
                  <a:srgbClr val="FF0000"/>
                </a:solidFill>
              </a:rPr>
              <a:t>sobre</a:t>
            </a:r>
            <a:r>
              <a:rPr lang="en-GB" i="1" dirty="0" smtClean="0">
                <a:solidFill>
                  <a:srgbClr val="FF0000"/>
                </a:solidFill>
              </a:rPr>
              <a:t> 100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</a:t>
            </a:r>
            <a:r>
              <a:rPr lang="en-GB" i="1" dirty="0" err="1" smtClean="0">
                <a:solidFill>
                  <a:srgbClr val="FF0000"/>
                </a:solidFill>
              </a:rPr>
              <a:t>tanto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i="1" dirty="0" err="1" smtClean="0">
                <a:solidFill>
                  <a:srgbClr val="FF0000"/>
                </a:solidFill>
              </a:rPr>
              <a:t>por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i="1" dirty="0" err="1" smtClean="0">
                <a:solidFill>
                  <a:srgbClr val="FF0000"/>
                </a:solidFill>
              </a:rPr>
              <a:t>ciento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FFFF00"/>
          </a:solidFill>
          <a:ln>
            <a:solidFill>
              <a:srgbClr val="0070C0"/>
            </a:solidFill>
          </a:ln>
        </p:spPr>
        <p:txBody>
          <a:bodyPr/>
          <a:lstStyle/>
          <a:p>
            <a:r>
              <a:rPr lang="en-GB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Working out percentages (I)</a:t>
            </a:r>
            <a:endParaRPr lang="en-GB" b="1" dirty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032448" cy="1512168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In the table below, how many squares are there?</a:t>
            </a:r>
          </a:p>
          <a:p>
            <a:r>
              <a:rPr lang="en-GB" dirty="0" smtClean="0"/>
              <a:t>How many of them are yellow?</a:t>
            </a:r>
          </a:p>
          <a:p>
            <a:r>
              <a:rPr lang="en-GB" dirty="0" smtClean="0"/>
              <a:t>How is the percentage of yellow squares in the table?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76056" y="1268760"/>
            <a:ext cx="3744416" cy="1180728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In the table below, which is the percentage of red squares?</a:t>
            </a:r>
            <a:endParaRPr lang="en-GB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755576" y="2708920"/>
          <a:ext cx="367240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1"/>
                <a:gridCol w="367241"/>
                <a:gridCol w="345638"/>
                <a:gridCol w="388843"/>
                <a:gridCol w="367241"/>
                <a:gridCol w="367241"/>
                <a:gridCol w="367241"/>
                <a:gridCol w="367241"/>
                <a:gridCol w="367241"/>
                <a:gridCol w="367241"/>
              </a:tblGrid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403648" y="4149080"/>
            <a:ext cx="2232248" cy="17543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Solution:</a:t>
            </a:r>
          </a:p>
          <a:p>
            <a:r>
              <a:rPr lang="en-GB" dirty="0" smtClean="0"/>
              <a:t>The table has 100 squares. Only 23 of them are yellow. So the yellow squares are 23% of the total.</a:t>
            </a:r>
            <a:endParaRPr lang="en-GB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860032" y="2060848"/>
          <a:ext cx="367240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1"/>
                <a:gridCol w="367241"/>
                <a:gridCol w="345638"/>
                <a:gridCol w="388843"/>
                <a:gridCol w="367241"/>
                <a:gridCol w="367241"/>
                <a:gridCol w="367241"/>
                <a:gridCol w="367241"/>
                <a:gridCol w="367241"/>
                <a:gridCol w="367241"/>
              </a:tblGrid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572000" y="4077072"/>
            <a:ext cx="1944216" cy="2031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Solution: </a:t>
            </a:r>
          </a:p>
          <a:p>
            <a:r>
              <a:rPr lang="en-GB" dirty="0" smtClean="0"/>
              <a:t>The table has 100 squares. Only 50 of them are red; so, the percentage is  50%, or one half.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6" grpId="1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%, fractions and decimals</a:t>
            </a: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60848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A percentage is a fraction of 100</a:t>
            </a:r>
            <a:r>
              <a:rPr lang="en-GB" b="1" dirty="0" smtClean="0"/>
              <a:t>.</a:t>
            </a:r>
          </a:p>
          <a:p>
            <a:pPr lvl="1">
              <a:buNone/>
            </a:pPr>
            <a:r>
              <a:rPr lang="en-GB" dirty="0" smtClean="0"/>
              <a:t>	Ex: 20 % is the same       as  20 /100</a:t>
            </a:r>
          </a:p>
          <a:p>
            <a:pPr lvl="1">
              <a:buNone/>
            </a:pPr>
            <a:r>
              <a:rPr lang="en-GB" dirty="0"/>
              <a:t>	</a:t>
            </a:r>
            <a:r>
              <a:rPr lang="en-GB" dirty="0" smtClean="0"/>
              <a:t>20 % = 20/100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476872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We can convert percentages into decimals</a:t>
            </a:r>
            <a:r>
              <a:rPr lang="en-GB" dirty="0" smtClean="0"/>
              <a:t>:</a:t>
            </a:r>
          </a:p>
          <a:p>
            <a:pPr lvl="1">
              <a:buNone/>
            </a:pPr>
            <a:r>
              <a:rPr lang="en-GB" dirty="0" smtClean="0"/>
              <a:t>     20 % = 20/100 = 0.20</a:t>
            </a:r>
          </a:p>
          <a:p>
            <a:pPr lvl="1">
              <a:buNone/>
            </a:pPr>
            <a:r>
              <a:rPr lang="en-GB" dirty="0" smtClean="0"/>
              <a:t>	45 % = 45 /100 = 0.45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899592" y="3933056"/>
          <a:ext cx="2448270" cy="2448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"/>
                <a:gridCol w="244827"/>
                <a:gridCol w="230425"/>
                <a:gridCol w="259229"/>
                <a:gridCol w="244827"/>
                <a:gridCol w="244827"/>
                <a:gridCol w="244827"/>
                <a:gridCol w="244827"/>
                <a:gridCol w="244827"/>
                <a:gridCol w="244827"/>
              </a:tblGrid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419872" y="49411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= 0.2</a:t>
            </a:r>
            <a:endParaRPr lang="en-GB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7452320" y="501317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= 0.45</a:t>
            </a:r>
            <a:endParaRPr lang="en-GB" b="1" dirty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899592" y="3933056"/>
          <a:ext cx="2448270" cy="2448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"/>
                <a:gridCol w="244827"/>
                <a:gridCol w="230425"/>
                <a:gridCol w="259229"/>
                <a:gridCol w="244827"/>
                <a:gridCol w="244827"/>
                <a:gridCol w="244827"/>
                <a:gridCol w="244827"/>
                <a:gridCol w="244827"/>
                <a:gridCol w="244827"/>
              </a:tblGrid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4860032" y="4149080"/>
          <a:ext cx="2448270" cy="2448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"/>
                <a:gridCol w="244827"/>
                <a:gridCol w="230425"/>
                <a:gridCol w="259229"/>
                <a:gridCol w="244827"/>
                <a:gridCol w="244827"/>
                <a:gridCol w="244827"/>
                <a:gridCol w="244827"/>
                <a:gridCol w="244827"/>
                <a:gridCol w="244827"/>
              </a:tblGrid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4860032" y="4149080"/>
          <a:ext cx="2448270" cy="2448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"/>
                <a:gridCol w="244827"/>
                <a:gridCol w="230425"/>
                <a:gridCol w="259229"/>
                <a:gridCol w="244827"/>
                <a:gridCol w="244827"/>
                <a:gridCol w="244827"/>
                <a:gridCol w="244827"/>
                <a:gridCol w="244827"/>
                <a:gridCol w="244827"/>
              </a:tblGrid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% of a quantity</a:t>
            </a: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When we say that % means  “</a:t>
            </a:r>
            <a:r>
              <a:rPr lang="en-GB" b="1" dirty="0" smtClean="0">
                <a:solidFill>
                  <a:srgbClr val="0070C0"/>
                </a:solidFill>
              </a:rPr>
              <a:t>out of hundred</a:t>
            </a:r>
            <a:r>
              <a:rPr lang="en-GB" dirty="0" smtClean="0"/>
              <a:t>”, the word </a:t>
            </a:r>
            <a:r>
              <a:rPr lang="en-GB" b="1" dirty="0" smtClean="0">
                <a:solidFill>
                  <a:srgbClr val="0070C0"/>
                </a:solidFill>
              </a:rPr>
              <a:t>‘of’ </a:t>
            </a:r>
            <a:r>
              <a:rPr lang="en-GB" dirty="0" smtClean="0"/>
              <a:t>in the expression means</a:t>
            </a:r>
            <a:r>
              <a:rPr lang="en-GB" b="1" dirty="0" smtClean="0">
                <a:solidFill>
                  <a:srgbClr val="0070C0"/>
                </a:solidFill>
              </a:rPr>
              <a:t> ‘times’</a:t>
            </a:r>
            <a:r>
              <a:rPr lang="en-GB" dirty="0" smtClean="0"/>
              <a:t>.</a:t>
            </a:r>
          </a:p>
          <a:p>
            <a:r>
              <a:rPr lang="en-GB" dirty="0" smtClean="0"/>
              <a:t>So, </a:t>
            </a:r>
            <a:r>
              <a:rPr lang="en-GB" b="1" dirty="0" smtClean="0">
                <a:solidFill>
                  <a:srgbClr val="0070C0"/>
                </a:solidFill>
              </a:rPr>
              <a:t>to obtain the  percentage of a quantity,  we have to multiply</a:t>
            </a:r>
            <a:r>
              <a:rPr lang="en-GB" dirty="0" smtClean="0"/>
              <a:t>.</a:t>
            </a:r>
          </a:p>
          <a:p>
            <a:pPr>
              <a:buNone/>
            </a:pPr>
            <a:r>
              <a:rPr lang="en-GB" dirty="0" smtClean="0"/>
              <a:t>	To find 15% of 60, we have to do: </a:t>
            </a:r>
          </a:p>
          <a:p>
            <a:pPr lvl="1">
              <a:buNone/>
            </a:pPr>
            <a:r>
              <a:rPr lang="en-GB" dirty="0" smtClean="0"/>
              <a:t>(15/100)x60 = 0.15 x 60 = 9</a:t>
            </a:r>
          </a:p>
          <a:p>
            <a:endParaRPr lang="en-GB" dirty="0"/>
          </a:p>
        </p:txBody>
      </p:sp>
      <p:sp>
        <p:nvSpPr>
          <p:cNvPr id="6" name="5 CuadroTexto"/>
          <p:cNvSpPr txBox="1"/>
          <p:nvPr/>
        </p:nvSpPr>
        <p:spPr>
          <a:xfrm>
            <a:off x="5076056" y="4509120"/>
            <a:ext cx="3456384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Language </a:t>
            </a:r>
            <a:r>
              <a:rPr lang="en-GB" dirty="0" smtClean="0">
                <a:solidFill>
                  <a:srgbClr val="FF0000"/>
                </a:solidFill>
              </a:rPr>
              <a:t>remark: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“4 % of something”</a:t>
            </a:r>
          </a:p>
          <a:p>
            <a:pPr lvl="1">
              <a:buNone/>
            </a:pPr>
            <a:r>
              <a:rPr lang="en-GB" i="1" dirty="0" smtClean="0">
                <a:solidFill>
                  <a:srgbClr val="FF0000"/>
                </a:solidFill>
              </a:rPr>
              <a:t>you have to write and read it without the article “the”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endParaRPr lang="en-GB" dirty="0" smtClean="0"/>
          </a:p>
          <a:p>
            <a:endParaRPr lang="en-GB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788024" y="1988840"/>
          <a:ext cx="31920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</a:tblGrid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436096" y="285293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Table of 10x6 = 60</a:t>
            </a:r>
            <a:endParaRPr lang="en-GB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788024" y="1988840"/>
          <a:ext cx="31920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  <a:gridCol w="319202"/>
              </a:tblGrid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26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FFFF00"/>
          </a:solidFill>
          <a:ln>
            <a:solidFill>
              <a:srgbClr val="0070C0"/>
            </a:solidFill>
          </a:ln>
        </p:spPr>
        <p:txBody>
          <a:bodyPr/>
          <a:lstStyle/>
          <a:p>
            <a:r>
              <a:rPr lang="en-GB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Working out percentages (II)</a:t>
            </a:r>
            <a:endParaRPr lang="en-GB" b="1" dirty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104456" cy="1512168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In the table below, how many squares are yellow ?</a:t>
            </a:r>
          </a:p>
          <a:p>
            <a:r>
              <a:rPr lang="en-GB" dirty="0" smtClean="0"/>
              <a:t>How is the percentage of yellow squares in the table?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0" y="1268760"/>
            <a:ext cx="4038600" cy="2016224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In the table below, which is the percentage of red squares? </a:t>
            </a:r>
          </a:p>
          <a:p>
            <a:r>
              <a:rPr lang="en-GB" dirty="0" smtClean="0"/>
              <a:t>Which fraction of squares are red?</a:t>
            </a:r>
          </a:p>
          <a:p>
            <a:endParaRPr lang="en-GB" dirty="0" smtClean="0"/>
          </a:p>
          <a:p>
            <a:endParaRPr lang="en-GB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755576" y="2708920"/>
          <a:ext cx="2937927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1"/>
                <a:gridCol w="367241"/>
                <a:gridCol w="345638"/>
                <a:gridCol w="388843"/>
                <a:gridCol w="367241"/>
                <a:gridCol w="367241"/>
                <a:gridCol w="367241"/>
                <a:gridCol w="367241"/>
              </a:tblGrid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475656" y="4005064"/>
            <a:ext cx="2232248" cy="2031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Solution:</a:t>
            </a:r>
          </a:p>
          <a:p>
            <a:r>
              <a:rPr lang="en-GB" dirty="0" smtClean="0"/>
              <a:t>The table has 64 squares. Only 16 of them are yellow. So, the yellow squares are (16/64) x 100 = 25% of the total=0.25</a:t>
            </a:r>
            <a:endParaRPr lang="en-GB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716016" y="3212976"/>
          <a:ext cx="3672409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1"/>
                <a:gridCol w="367241"/>
                <a:gridCol w="345638"/>
                <a:gridCol w="388843"/>
                <a:gridCol w="367241"/>
                <a:gridCol w="367241"/>
                <a:gridCol w="367241"/>
                <a:gridCol w="367241"/>
                <a:gridCol w="367241"/>
                <a:gridCol w="367241"/>
              </a:tblGrid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7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5292080" y="4437112"/>
            <a:ext cx="2160240" cy="2031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Solution:</a:t>
            </a:r>
          </a:p>
          <a:p>
            <a:r>
              <a:rPr lang="en-GB" dirty="0" smtClean="0"/>
              <a:t>The table has 80 squares. Only 48 of them are red; so, the percentage is: (48/80) x 100 =  </a:t>
            </a:r>
            <a:r>
              <a:rPr lang="en-GB" dirty="0"/>
              <a:t>6</a:t>
            </a:r>
            <a:r>
              <a:rPr lang="en-GB" dirty="0" smtClean="0"/>
              <a:t>0% = 60/100 = 0.60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6" grpId="1" animBg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</a:rPr>
              <a:t>A chemical example:</a:t>
            </a:r>
            <a:br>
              <a:rPr lang="en-GB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</a:rPr>
              <a:t>Periodic table of elements</a:t>
            </a:r>
            <a:endParaRPr lang="en-GB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t="16335"/>
          <a:stretch>
            <a:fillRect/>
          </a:stretch>
        </p:blipFill>
        <p:spPr bwMode="auto">
          <a:xfrm>
            <a:off x="395536" y="1268760"/>
            <a:ext cx="802517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827584" y="5445224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</a:rPr>
              <a:t>This table contains all the elements that scientists have found in the Universe until now. How many of them are there?</a:t>
            </a:r>
            <a:endParaRPr lang="en-GB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148064" y="6211669"/>
            <a:ext cx="3358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hlinkClick r:id="rId3"/>
              </a:rPr>
              <a:t>http://www.ptable.com/?lang=en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143000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/>
          <a:lstStyle/>
          <a:p>
            <a:r>
              <a:rPr lang="en-GB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For your notebook</a:t>
            </a:r>
            <a:endParaRPr lang="en-GB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1520" y="1556792"/>
            <a:ext cx="8686800" cy="460647"/>
          </a:xfrm>
        </p:spPr>
        <p:txBody>
          <a:bodyPr>
            <a:noAutofit/>
          </a:bodyPr>
          <a:lstStyle/>
          <a:p>
            <a:r>
              <a:rPr lang="en-GB" sz="1800" i="1" dirty="0" smtClean="0">
                <a:solidFill>
                  <a:srgbClr val="002060"/>
                </a:solidFill>
              </a:rPr>
              <a:t>This year you have to learn only the name and the symbol of the following elements:</a:t>
            </a:r>
            <a:endParaRPr lang="en-GB" sz="1800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395536" y="1988840"/>
          <a:ext cx="813625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014"/>
                <a:gridCol w="499070"/>
                <a:gridCol w="404958"/>
                <a:gridCol w="452014"/>
                <a:gridCol w="314400"/>
                <a:gridCol w="439265"/>
                <a:gridCol w="512476"/>
                <a:gridCol w="439265"/>
                <a:gridCol w="439265"/>
                <a:gridCol w="567415"/>
                <a:gridCol w="452014"/>
                <a:gridCol w="452014"/>
                <a:gridCol w="452014"/>
                <a:gridCol w="452014"/>
                <a:gridCol w="479749"/>
                <a:gridCol w="439265"/>
                <a:gridCol w="439265"/>
                <a:gridCol w="449779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18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Li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Na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Mn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Zn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Kr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Rb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Xe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Ba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Pb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Rn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Pu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1907704" y="515719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>
                <a:solidFill>
                  <a:srgbClr val="002060"/>
                </a:solidFill>
              </a:rPr>
              <a:t>What is the percentage of elements you have to learn this year?</a:t>
            </a:r>
            <a:endParaRPr lang="en-GB" sz="2400" i="1" dirty="0">
              <a:solidFill>
                <a:srgbClr val="002060"/>
              </a:solidFill>
            </a:endParaRPr>
          </a:p>
        </p:txBody>
      </p:sp>
      <p:pic>
        <p:nvPicPr>
          <p:cNvPr id="9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548680"/>
            <a:ext cx="986294" cy="98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GB" sz="3200" dirty="0" smtClean="0"/>
              <a:t>Other example: Water in living things</a:t>
            </a:r>
            <a:endParaRPr lang="en-GB" sz="32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499992" y="2924944"/>
            <a:ext cx="4038600" cy="367240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Imagine that your 20 classmates have an average weight of 45 kg. How  many kg of water </a:t>
            </a:r>
            <a:r>
              <a:rPr lang="en-GB" dirty="0" smtClean="0"/>
              <a:t>do </a:t>
            </a:r>
            <a:r>
              <a:rPr lang="en-GB" dirty="0" smtClean="0"/>
              <a:t>all their bodies contain?  </a:t>
            </a:r>
          </a:p>
          <a:p>
            <a:r>
              <a:rPr lang="en-GB" dirty="0" smtClean="0"/>
              <a:t>The giant Japanese Nomura jellyfish weights 200 kg. According to the data, how many grams of water does one of these jellyfish contain?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b="7722"/>
          <a:stretch>
            <a:fillRect/>
          </a:stretch>
        </p:blipFill>
        <p:spPr bwMode="auto">
          <a:xfrm>
            <a:off x="539552" y="1556792"/>
            <a:ext cx="2012894" cy="4176464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146" name="Picture 2" descr="http://3.bp.blogspot.com/_8HO-BG8VKBE/S1zwiqiK3CI/AAAAAAAAHS0/mTdQUFY01rg/s640/medusa+gigante++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32656"/>
            <a:ext cx="2842287" cy="2131715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627784" y="2276872"/>
            <a:ext cx="1728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All living things need water to live, because they are made of a high percentage of water.</a:t>
            </a:r>
            <a:endParaRPr lang="en-GB" dirty="0"/>
          </a:p>
        </p:txBody>
      </p:sp>
      <p:pic>
        <p:nvPicPr>
          <p:cNvPr id="8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916832"/>
            <a:ext cx="986294" cy="986294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t="92278"/>
          <a:stretch>
            <a:fillRect/>
          </a:stretch>
        </p:blipFill>
        <p:spPr bwMode="auto">
          <a:xfrm>
            <a:off x="467544" y="5805264"/>
            <a:ext cx="3672408" cy="63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266928" cy="1143000"/>
          </a:xfrm>
          <a:solidFill>
            <a:srgbClr val="FFFF0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n-GB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From fractions to % </a:t>
            </a:r>
            <a:endParaRPr lang="en-GB" dirty="0">
              <a:ln w="900" cmpd="sng"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620688"/>
            <a:ext cx="3024336" cy="4032448"/>
          </a:xfrm>
        </p:spPr>
        <p:txBody>
          <a:bodyPr>
            <a:normAutofit fontScale="925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We can convert fractions into percentages</a:t>
            </a:r>
            <a:r>
              <a:rPr lang="en-GB" dirty="0" smtClean="0"/>
              <a:t>:</a:t>
            </a:r>
          </a:p>
          <a:p>
            <a:r>
              <a:rPr lang="en-GB" dirty="0" smtClean="0"/>
              <a:t>Example:</a:t>
            </a:r>
          </a:p>
          <a:p>
            <a:pPr lvl="1">
              <a:buNone/>
            </a:pPr>
            <a:r>
              <a:rPr lang="en-GB" dirty="0" smtClean="0"/>
              <a:t>39/130 = 0.3 </a:t>
            </a:r>
          </a:p>
          <a:p>
            <a:pPr lvl="1">
              <a:buNone/>
            </a:pPr>
            <a:r>
              <a:rPr lang="en-GB" dirty="0" smtClean="0"/>
              <a:t>      0.3 x 100 = 30%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4008" y="1628800"/>
            <a:ext cx="4038600" cy="5069160"/>
          </a:xfrm>
        </p:spPr>
        <p:txBody>
          <a:bodyPr>
            <a:normAutofit fontScale="92500"/>
          </a:bodyPr>
          <a:lstStyle/>
          <a:p>
            <a:r>
              <a:rPr lang="en-GB" i="1" dirty="0" smtClean="0"/>
              <a:t>For your notebook</a:t>
            </a:r>
            <a:r>
              <a:rPr lang="en-GB" dirty="0" smtClean="0"/>
              <a:t>:</a:t>
            </a:r>
          </a:p>
          <a:p>
            <a:r>
              <a:rPr lang="en-GB" dirty="0" smtClean="0"/>
              <a:t>The muscles of a man of 80 kg weigh 36 kg. Which is the percentage of his mass that corresponds to muscles?</a:t>
            </a:r>
          </a:p>
          <a:p>
            <a:r>
              <a:rPr lang="en-GB" dirty="0" smtClean="0"/>
              <a:t>The mass of a certain woman is 60 kg. Their bones weigh 7.2 kg. Which is the percentage of her mass that corresponds to bones?</a:t>
            </a:r>
          </a:p>
        </p:txBody>
      </p:sp>
      <p:pic>
        <p:nvPicPr>
          <p:cNvPr id="2051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484784"/>
            <a:ext cx="986294" cy="986294"/>
          </a:xfrm>
          <a:prstGeom prst="rect">
            <a:avLst/>
          </a:prstGeom>
          <a:noFill/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755576" y="3356992"/>
          <a:ext cx="2880320" cy="2880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</a:tblGrid>
              <a:tr h="221563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563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n-GB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From % to diagrams</a:t>
            </a:r>
            <a:endParaRPr lang="en-GB" dirty="0">
              <a:ln w="900" cmpd="sng"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We can convert percentages into diagrams</a:t>
            </a:r>
            <a:r>
              <a:rPr lang="en-GB" dirty="0" smtClean="0"/>
              <a:t>. </a:t>
            </a:r>
          </a:p>
          <a:p>
            <a:r>
              <a:rPr lang="en-GB" dirty="0" smtClean="0"/>
              <a:t>For this year, the most useful of them is the </a:t>
            </a:r>
            <a:r>
              <a:rPr lang="en-GB" b="1" dirty="0" smtClean="0"/>
              <a:t>sector diagram</a:t>
            </a:r>
            <a:r>
              <a:rPr lang="en-GB" dirty="0" smtClean="0"/>
              <a:t>, usually called “</a:t>
            </a:r>
            <a:r>
              <a:rPr lang="en-GB" b="1" dirty="0" smtClean="0">
                <a:solidFill>
                  <a:srgbClr val="0070C0"/>
                </a:solidFill>
              </a:rPr>
              <a:t>pie chart</a:t>
            </a:r>
            <a:r>
              <a:rPr lang="en-GB" dirty="0" smtClean="0"/>
              <a:t>” because of its appearance.</a:t>
            </a:r>
          </a:p>
          <a:p>
            <a:r>
              <a:rPr lang="en-GB" dirty="0" smtClean="0"/>
              <a:t>We are going to study it later.</a:t>
            </a:r>
            <a:endParaRPr lang="en-GB" dirty="0"/>
          </a:p>
        </p:txBody>
      </p:sp>
      <p:pic>
        <p:nvPicPr>
          <p:cNvPr id="6" name="Picture 2" descr="C:\Users\usuario\AppData\Local\Microsoft\Windows\Temporary Internet Files\Low\Content.IE5\YP4TEEOQ\MC900441460[1].PNG"/>
          <p:cNvPicPr>
            <a:picLocks noChangeAspect="1" noChangeArrowheads="1"/>
          </p:cNvPicPr>
          <p:nvPr/>
        </p:nvPicPr>
        <p:blipFill>
          <a:blip r:embed="rId2" cstate="print"/>
          <a:srcRect r="2864" b="36842"/>
          <a:stretch>
            <a:fillRect/>
          </a:stretch>
        </p:blipFill>
        <p:spPr bwMode="auto">
          <a:xfrm>
            <a:off x="5004048" y="2348880"/>
            <a:ext cx="4011448" cy="2602018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4211960" y="5517232"/>
            <a:ext cx="417646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Vocabulary: </a:t>
            </a:r>
            <a:r>
              <a:rPr lang="en-GB" i="1" dirty="0" err="1" smtClean="0">
                <a:solidFill>
                  <a:srgbClr val="FF0000"/>
                </a:solidFill>
              </a:rPr>
              <a:t>diagrama</a:t>
            </a:r>
            <a:r>
              <a:rPr lang="en-GB" i="1" dirty="0" smtClean="0">
                <a:solidFill>
                  <a:srgbClr val="FF0000"/>
                </a:solidFill>
              </a:rPr>
              <a:t> de </a:t>
            </a:r>
            <a:r>
              <a:rPr lang="en-GB" i="1" dirty="0" err="1" smtClean="0">
                <a:solidFill>
                  <a:srgbClr val="FF0000"/>
                </a:solidFill>
              </a:rPr>
              <a:t>sectores</a:t>
            </a:r>
            <a:r>
              <a:rPr lang="en-GB" i="1" dirty="0" smtClean="0">
                <a:solidFill>
                  <a:srgbClr val="FF0000"/>
                </a:solidFill>
              </a:rPr>
              <a:t> o </a:t>
            </a:r>
            <a:r>
              <a:rPr lang="en-GB" i="1" dirty="0" err="1" smtClean="0">
                <a:solidFill>
                  <a:srgbClr val="FF0000"/>
                </a:solidFill>
              </a:rPr>
              <a:t>diagrama</a:t>
            </a:r>
            <a:r>
              <a:rPr lang="en-GB" i="1" dirty="0" smtClean="0">
                <a:solidFill>
                  <a:srgbClr val="FF0000"/>
                </a:solidFill>
              </a:rPr>
              <a:t> de </a:t>
            </a:r>
            <a:r>
              <a:rPr lang="en-GB" i="1" dirty="0" err="1" smtClean="0">
                <a:solidFill>
                  <a:srgbClr val="FF0000"/>
                </a:solidFill>
              </a:rPr>
              <a:t>tarta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1196752"/>
            <a:ext cx="3898776" cy="114300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Percentages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9592" y="3140968"/>
            <a:ext cx="2674640" cy="1828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References:</a:t>
            </a:r>
          </a:p>
          <a:p>
            <a:r>
              <a:rPr lang="en-GB" dirty="0" smtClean="0"/>
              <a:t>Free material from the Internet.</a:t>
            </a:r>
          </a:p>
          <a:p>
            <a:r>
              <a:rPr lang="en-GB" dirty="0" smtClean="0"/>
              <a:t>CGSE books.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3356992"/>
            <a:ext cx="4244280" cy="2769171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These materials have been adapted for the 2</a:t>
            </a:r>
            <a:r>
              <a:rPr lang="en-GB" baseline="30000" dirty="0" smtClean="0"/>
              <a:t>nd</a:t>
            </a:r>
            <a:r>
              <a:rPr lang="en-GB" dirty="0" smtClean="0"/>
              <a:t> year of ESO by</a:t>
            </a:r>
          </a:p>
          <a:p>
            <a:pPr lvl="1"/>
            <a:r>
              <a:rPr lang="en-GB" i="1" dirty="0" smtClean="0"/>
              <a:t>Mª del Carmen </a:t>
            </a:r>
            <a:r>
              <a:rPr lang="en-GB" i="1" dirty="0" err="1" smtClean="0"/>
              <a:t>Urlanga</a:t>
            </a:r>
            <a:r>
              <a:rPr lang="en-GB" i="1" dirty="0" smtClean="0"/>
              <a:t> </a:t>
            </a:r>
            <a:r>
              <a:rPr lang="en-GB" i="1" dirty="0" err="1" smtClean="0"/>
              <a:t>Zubillaga</a:t>
            </a:r>
            <a:endParaRPr lang="en-GB" i="1" dirty="0" smtClean="0"/>
          </a:p>
          <a:p>
            <a:pPr lvl="1"/>
            <a:r>
              <a:rPr lang="en-GB" i="1" dirty="0" err="1" smtClean="0"/>
              <a:t>Departamento</a:t>
            </a:r>
            <a:r>
              <a:rPr lang="en-GB" i="1" dirty="0" smtClean="0"/>
              <a:t> de </a:t>
            </a:r>
            <a:r>
              <a:rPr lang="en-GB" i="1" dirty="0" err="1" smtClean="0"/>
              <a:t>Física</a:t>
            </a:r>
            <a:r>
              <a:rPr lang="en-GB" i="1" dirty="0" smtClean="0"/>
              <a:t> y </a:t>
            </a:r>
            <a:r>
              <a:rPr lang="en-GB" i="1" dirty="0" err="1" smtClean="0"/>
              <a:t>Química</a:t>
            </a:r>
            <a:endParaRPr lang="en-GB" i="1" dirty="0" smtClean="0"/>
          </a:p>
          <a:p>
            <a:pPr lvl="1"/>
            <a:r>
              <a:rPr lang="en-GB" i="1" dirty="0" smtClean="0"/>
              <a:t>IES José Mª </a:t>
            </a:r>
            <a:r>
              <a:rPr lang="en-GB" i="1" dirty="0" err="1" smtClean="0"/>
              <a:t>Pereda</a:t>
            </a:r>
            <a:r>
              <a:rPr lang="en-GB" i="1" dirty="0" smtClean="0"/>
              <a:t>, Santander.</a:t>
            </a:r>
            <a:endParaRPr lang="en-GB" i="1" dirty="0"/>
          </a:p>
        </p:txBody>
      </p:sp>
      <p:pic>
        <p:nvPicPr>
          <p:cNvPr id="38914" name="Picture 2" descr="http://2.bp.blogspot.com/-iaFPJdn2V4I/T3BFKTyiIsI/AAAAAAAAAc8/GAej76JphZo/s1600/PORCENTAJES.jpg"/>
          <p:cNvPicPr>
            <a:picLocks noChangeAspect="1" noChangeArrowheads="1"/>
          </p:cNvPicPr>
          <p:nvPr/>
        </p:nvPicPr>
        <p:blipFill>
          <a:blip r:embed="rId2" cstate="print"/>
          <a:srcRect t="8740" b="10417"/>
          <a:stretch>
            <a:fillRect/>
          </a:stretch>
        </p:blipFill>
        <p:spPr bwMode="auto">
          <a:xfrm>
            <a:off x="4932040" y="476672"/>
            <a:ext cx="3295650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793</Words>
  <Application>Microsoft Office PowerPoint</Application>
  <PresentationFormat>Presentación en pantalla (4:3)</PresentationFormat>
  <Paragraphs>145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 PERCENTAGES </vt:lpstr>
      <vt:lpstr>Percentage: meaning</vt:lpstr>
      <vt:lpstr>Working out percentages (I)</vt:lpstr>
      <vt:lpstr>%, fractions and decimals</vt:lpstr>
      <vt:lpstr>% of a quantity</vt:lpstr>
      <vt:lpstr>Working out percentages (II)</vt:lpstr>
      <vt:lpstr>A chemical example: Periodic table of elements</vt:lpstr>
      <vt:lpstr>For your notebook</vt:lpstr>
      <vt:lpstr>Other example: Water in living things</vt:lpstr>
      <vt:lpstr>From fractions to % </vt:lpstr>
      <vt:lpstr>From % to diagrams</vt:lpstr>
      <vt:lpstr>Percentages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PERCENTAGES</dc:title>
  <dc:creator>urlanga</dc:creator>
  <cp:lastModifiedBy>urlanga</cp:lastModifiedBy>
  <cp:revision>73</cp:revision>
  <dcterms:created xsi:type="dcterms:W3CDTF">2014-10-12T06:31:06Z</dcterms:created>
  <dcterms:modified xsi:type="dcterms:W3CDTF">2014-10-16T18:58:40Z</dcterms:modified>
</cp:coreProperties>
</file>