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3" r:id="rId6"/>
    <p:sldId id="261" r:id="rId7"/>
    <p:sldId id="262" r:id="rId8"/>
    <p:sldId id="264" r:id="rId9"/>
    <p:sldId id="266" r:id="rId10"/>
    <p:sldId id="267" r:id="rId11"/>
    <p:sldId id="268" r:id="rId12"/>
    <p:sldId id="269" r:id="rId13"/>
    <p:sldId id="270" r:id="rId14"/>
    <p:sldId id="265" r:id="rId15"/>
    <p:sldId id="271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48C7-5FC9-460D-A6A4-D9833852ECA1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362CE-2B69-4928-8D2B-7D5ECCA519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48C7-5FC9-460D-A6A4-D9833852ECA1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362CE-2B69-4928-8D2B-7D5ECCA519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48C7-5FC9-460D-A6A4-D9833852ECA1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362CE-2B69-4928-8D2B-7D5ECCA519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48C7-5FC9-460D-A6A4-D9833852ECA1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362CE-2B69-4928-8D2B-7D5ECCA519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48C7-5FC9-460D-A6A4-D9833852ECA1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362CE-2B69-4928-8D2B-7D5ECCA519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48C7-5FC9-460D-A6A4-D9833852ECA1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362CE-2B69-4928-8D2B-7D5ECCA519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48C7-5FC9-460D-A6A4-D9833852ECA1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362CE-2B69-4928-8D2B-7D5ECCA519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48C7-5FC9-460D-A6A4-D9833852ECA1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362CE-2B69-4928-8D2B-7D5ECCA519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48C7-5FC9-460D-A6A4-D9833852ECA1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362CE-2B69-4928-8D2B-7D5ECCA519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48C7-5FC9-460D-A6A4-D9833852ECA1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362CE-2B69-4928-8D2B-7D5ECCA519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48C7-5FC9-460D-A6A4-D9833852ECA1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362CE-2B69-4928-8D2B-7D5ECCA519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C48C7-5FC9-460D-A6A4-D9833852ECA1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362CE-2B69-4928-8D2B-7D5ECCA519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755576" y="1124744"/>
            <a:ext cx="7632848" cy="1152128"/>
          </a:xfrm>
          <a:solidFill>
            <a:srgbClr val="FFFF00"/>
          </a:solidFill>
          <a:ln>
            <a:solidFill>
              <a:srgbClr val="0070C0"/>
            </a:solidFill>
          </a:ln>
        </p:spPr>
        <p:txBody>
          <a:bodyPr>
            <a:noAutofit/>
          </a:bodyPr>
          <a:lstStyle/>
          <a:p>
            <a:r>
              <a:rPr lang="en-GB" sz="9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GB" sz="9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GB" sz="9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PIE CHARTS</a:t>
            </a:r>
            <a:r>
              <a:rPr lang="en-GB" sz="9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GB" sz="9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GB" sz="9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4294967295"/>
          </p:nvPr>
        </p:nvSpPr>
        <p:spPr>
          <a:xfrm>
            <a:off x="539552" y="3140968"/>
            <a:ext cx="3744416" cy="2400672"/>
          </a:xfrm>
        </p:spPr>
        <p:txBody>
          <a:bodyPr>
            <a:normAutofit/>
          </a:bodyPr>
          <a:lstStyle/>
          <a:p>
            <a:r>
              <a:rPr lang="en-GB" i="1" dirty="0" smtClean="0"/>
              <a:t> Using statistical tools in Natural Science. Bilingual 2</a:t>
            </a:r>
            <a:r>
              <a:rPr lang="en-GB" i="1" baseline="30000" dirty="0" smtClean="0"/>
              <a:t>nd</a:t>
            </a:r>
            <a:r>
              <a:rPr lang="en-GB" i="1" dirty="0" smtClean="0"/>
              <a:t> year of ESO.</a:t>
            </a:r>
            <a:endParaRPr lang="en-GB" i="1" dirty="0"/>
          </a:p>
        </p:txBody>
      </p:sp>
      <p:pic>
        <p:nvPicPr>
          <p:cNvPr id="2" name="Picture 2" descr="C:\Users\usuario\AppData\Local\Microsoft\Windows\Temporary Internet Files\Low\Content.IE5\XSFWNDWQ\MC900441308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2852936"/>
            <a:ext cx="27432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rgbClr val="002060"/>
            </a:solidFill>
          </a:ln>
        </p:spPr>
        <p:txBody>
          <a:bodyPr/>
          <a:lstStyle/>
          <a:p>
            <a:r>
              <a:rPr lang="en-GB" b="1" dirty="0" smtClean="0">
                <a:ln w="900" cmpd="sng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From % to diagrams</a:t>
            </a:r>
            <a:endParaRPr lang="en-GB" dirty="0">
              <a:ln w="900" cmpd="sng">
                <a:solidFill>
                  <a:srgbClr val="002060"/>
                </a:solidFill>
                <a:prstDash val="solid"/>
              </a:ln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122912" cy="4525963"/>
          </a:xfrm>
        </p:spPr>
        <p:txBody>
          <a:bodyPr/>
          <a:lstStyle/>
          <a:p>
            <a:r>
              <a:rPr lang="en-GB" b="1" dirty="0" smtClean="0">
                <a:solidFill>
                  <a:srgbClr val="0070C0"/>
                </a:solidFill>
              </a:rPr>
              <a:t>We can convert percentages into diagrams</a:t>
            </a:r>
            <a:r>
              <a:rPr lang="en-GB" dirty="0" smtClean="0"/>
              <a:t>. </a:t>
            </a:r>
          </a:p>
          <a:p>
            <a:r>
              <a:rPr lang="en-GB" dirty="0" smtClean="0"/>
              <a:t>For this year, the most useful of them is the </a:t>
            </a:r>
            <a:r>
              <a:rPr lang="en-GB" b="1" dirty="0" smtClean="0"/>
              <a:t>sector diagram</a:t>
            </a:r>
            <a:r>
              <a:rPr lang="en-GB" dirty="0" smtClean="0"/>
              <a:t>, usually called “</a:t>
            </a:r>
            <a:r>
              <a:rPr lang="en-GB" b="1" dirty="0" smtClean="0">
                <a:solidFill>
                  <a:srgbClr val="0070C0"/>
                </a:solidFill>
              </a:rPr>
              <a:t>pie chart</a:t>
            </a:r>
            <a:r>
              <a:rPr lang="en-GB" dirty="0" smtClean="0"/>
              <a:t>” because of its appearance.</a:t>
            </a:r>
            <a:endParaRPr lang="en-GB" dirty="0"/>
          </a:p>
        </p:txBody>
      </p:sp>
      <p:pic>
        <p:nvPicPr>
          <p:cNvPr id="6" name="Picture 2" descr="C:\Users\usuario\AppData\Local\Microsoft\Windows\Temporary Internet Files\Low\Content.IE5\YP4TEEOQ\MC900441460[1].PNG"/>
          <p:cNvPicPr>
            <a:picLocks noChangeAspect="1" noChangeArrowheads="1"/>
          </p:cNvPicPr>
          <p:nvPr/>
        </p:nvPicPr>
        <p:blipFill>
          <a:blip r:embed="rId2" cstate="print"/>
          <a:srcRect r="2864" b="36842"/>
          <a:stretch>
            <a:fillRect/>
          </a:stretch>
        </p:blipFill>
        <p:spPr bwMode="auto">
          <a:xfrm>
            <a:off x="5004048" y="2348880"/>
            <a:ext cx="4011448" cy="2602018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4139952" y="5301208"/>
            <a:ext cx="4176464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Vocabulary: </a:t>
            </a:r>
            <a:r>
              <a:rPr lang="en-GB" i="1" dirty="0" err="1" smtClean="0">
                <a:solidFill>
                  <a:srgbClr val="FF0000"/>
                </a:solidFill>
              </a:rPr>
              <a:t>diagrama</a:t>
            </a:r>
            <a:r>
              <a:rPr lang="en-GB" i="1" dirty="0" smtClean="0">
                <a:solidFill>
                  <a:srgbClr val="FF0000"/>
                </a:solidFill>
              </a:rPr>
              <a:t> de </a:t>
            </a:r>
            <a:r>
              <a:rPr lang="en-GB" i="1" dirty="0" err="1" smtClean="0">
                <a:solidFill>
                  <a:srgbClr val="FF0000"/>
                </a:solidFill>
              </a:rPr>
              <a:t>sectores</a:t>
            </a:r>
            <a:r>
              <a:rPr lang="en-GB" i="1" dirty="0" smtClean="0">
                <a:solidFill>
                  <a:srgbClr val="FF0000"/>
                </a:solidFill>
              </a:rPr>
              <a:t> </a:t>
            </a:r>
            <a:r>
              <a:rPr lang="en-GB" i="1" dirty="0" smtClean="0">
                <a:solidFill>
                  <a:srgbClr val="FF0000"/>
                </a:solidFill>
              </a:rPr>
              <a:t>o </a:t>
            </a:r>
            <a:r>
              <a:rPr lang="en-GB" i="1" dirty="0" err="1" smtClean="0">
                <a:solidFill>
                  <a:srgbClr val="FF0000"/>
                </a:solidFill>
              </a:rPr>
              <a:t>diagrama</a:t>
            </a:r>
            <a:r>
              <a:rPr lang="en-GB" i="1" dirty="0" smtClean="0">
                <a:solidFill>
                  <a:srgbClr val="FF0000"/>
                </a:solidFill>
              </a:rPr>
              <a:t> circular o </a:t>
            </a:r>
            <a:r>
              <a:rPr lang="en-GB" i="1" dirty="0" err="1" smtClean="0">
                <a:solidFill>
                  <a:srgbClr val="FF0000"/>
                </a:solidFill>
              </a:rPr>
              <a:t>diagrama</a:t>
            </a:r>
            <a:r>
              <a:rPr lang="en-GB" i="1" dirty="0" smtClean="0">
                <a:solidFill>
                  <a:srgbClr val="FF0000"/>
                </a:solidFill>
              </a:rPr>
              <a:t> de </a:t>
            </a:r>
            <a:r>
              <a:rPr lang="en-GB" i="1" dirty="0" err="1" smtClean="0">
                <a:solidFill>
                  <a:srgbClr val="FF0000"/>
                </a:solidFill>
              </a:rPr>
              <a:t>tarta</a:t>
            </a:r>
            <a:r>
              <a:rPr lang="en-GB" dirty="0" smtClean="0"/>
              <a:t>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1143000"/>
          </a:xfrm>
          <a:solidFill>
            <a:srgbClr val="FFFF00"/>
          </a:solidFill>
          <a:ln>
            <a:solidFill>
              <a:srgbClr val="0070C0"/>
            </a:solidFill>
          </a:ln>
        </p:spPr>
        <p:txBody>
          <a:bodyPr/>
          <a:lstStyle/>
          <a:p>
            <a:r>
              <a:rPr lang="en-GB" b="1" dirty="0" smtClean="0">
                <a:ln w="18000">
                  <a:solidFill>
                    <a:schemeClr val="accent5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Pie charts</a:t>
            </a:r>
            <a:endParaRPr lang="en-GB" b="1" dirty="0">
              <a:ln w="18000">
                <a:solidFill>
                  <a:schemeClr val="accent5">
                    <a:lumMod val="5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0" y="404664"/>
            <a:ext cx="4316288" cy="5472608"/>
          </a:xfrm>
        </p:spPr>
        <p:txBody>
          <a:bodyPr>
            <a:normAutofit/>
          </a:bodyPr>
          <a:lstStyle/>
          <a:p>
            <a:r>
              <a:rPr lang="en-GB" dirty="0" smtClean="0"/>
              <a:t>A : ½ = (1x100/2) = 50%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B: ¼ = (1x100/4) = 25%</a:t>
            </a:r>
          </a:p>
          <a:p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C: 1/3 = (1x100)3 = 33.3 %</a:t>
            </a:r>
            <a:endParaRPr lang="en-GB" dirty="0"/>
          </a:p>
        </p:txBody>
      </p:sp>
      <p:sp>
        <p:nvSpPr>
          <p:cNvPr id="6" name="5 Elipse"/>
          <p:cNvSpPr/>
          <p:nvPr/>
        </p:nvSpPr>
        <p:spPr>
          <a:xfrm>
            <a:off x="5724128" y="980728"/>
            <a:ext cx="1440160" cy="1368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8 Circular"/>
          <p:cNvSpPr/>
          <p:nvPr/>
        </p:nvSpPr>
        <p:spPr>
          <a:xfrm>
            <a:off x="5724128" y="980728"/>
            <a:ext cx="1440160" cy="1368152"/>
          </a:xfrm>
          <a:prstGeom prst="pie">
            <a:avLst>
              <a:gd name="adj1" fmla="val 39181"/>
              <a:gd name="adj2" fmla="val 1079681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6228184" y="184482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A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5724128" y="2924944"/>
            <a:ext cx="1440160" cy="1368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11 Circular"/>
          <p:cNvSpPr/>
          <p:nvPr/>
        </p:nvSpPr>
        <p:spPr>
          <a:xfrm>
            <a:off x="5724128" y="2924944"/>
            <a:ext cx="1440160" cy="1368152"/>
          </a:xfrm>
          <a:prstGeom prst="pie">
            <a:avLst>
              <a:gd name="adj1" fmla="val 39181"/>
              <a:gd name="adj2" fmla="val 532918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6516216" y="371703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4" name="13 Elipse"/>
          <p:cNvSpPr/>
          <p:nvPr/>
        </p:nvSpPr>
        <p:spPr>
          <a:xfrm>
            <a:off x="5796136" y="5013176"/>
            <a:ext cx="1440160" cy="1368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15 Circular"/>
          <p:cNvSpPr/>
          <p:nvPr/>
        </p:nvSpPr>
        <p:spPr>
          <a:xfrm>
            <a:off x="5796136" y="5013176"/>
            <a:ext cx="1440160" cy="1368152"/>
          </a:xfrm>
          <a:prstGeom prst="pie">
            <a:avLst>
              <a:gd name="adj1" fmla="val 19143133"/>
              <a:gd name="adj2" fmla="val 532918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6588224" y="566124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C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0" name="19 Marcador de contenido"/>
          <p:cNvSpPr>
            <a:spLocks noGrp="1"/>
          </p:cNvSpPr>
          <p:nvPr>
            <p:ph sz="half" idx="1"/>
          </p:nvPr>
        </p:nvSpPr>
        <p:spPr>
          <a:xfrm>
            <a:off x="467544" y="1844824"/>
            <a:ext cx="4038600" cy="4061048"/>
          </a:xfrm>
        </p:spPr>
        <p:txBody>
          <a:bodyPr>
            <a:normAutofit/>
          </a:bodyPr>
          <a:lstStyle/>
          <a:p>
            <a:r>
              <a:rPr lang="en-GB" dirty="0" smtClean="0"/>
              <a:t>A pie chart has some </a:t>
            </a:r>
            <a:r>
              <a:rPr lang="en-GB" b="1" dirty="0" smtClean="0">
                <a:solidFill>
                  <a:srgbClr val="FF0000"/>
                </a:solidFill>
              </a:rPr>
              <a:t>coloured sectors</a:t>
            </a:r>
            <a:r>
              <a:rPr lang="en-GB" dirty="0" smtClean="0"/>
              <a:t>. </a:t>
            </a:r>
          </a:p>
          <a:p>
            <a:r>
              <a:rPr lang="en-GB" dirty="0" smtClean="0"/>
              <a:t>Each </a:t>
            </a:r>
            <a:r>
              <a:rPr lang="en-GB" b="1" u="sng" dirty="0" smtClean="0">
                <a:solidFill>
                  <a:srgbClr val="FF0000"/>
                </a:solidFill>
              </a:rPr>
              <a:t>sector</a:t>
            </a:r>
            <a:r>
              <a:rPr lang="en-GB" dirty="0" smtClean="0"/>
              <a:t> represents a </a:t>
            </a:r>
            <a:r>
              <a:rPr lang="en-GB" b="1" u="sng" dirty="0" smtClean="0">
                <a:solidFill>
                  <a:srgbClr val="FF0000"/>
                </a:solidFill>
              </a:rPr>
              <a:t>fraction</a:t>
            </a:r>
            <a:r>
              <a:rPr lang="en-GB" dirty="0" smtClean="0"/>
              <a:t> of the whole quantity.</a:t>
            </a:r>
          </a:p>
          <a:p>
            <a:r>
              <a:rPr lang="en-GB" dirty="0" smtClean="0"/>
              <a:t>Examples: Here we have some easy-to-interpret fractions: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 animBg="1"/>
      <p:bldP spid="11" grpId="0" animBg="1"/>
      <p:bldP spid="12" grpId="0" animBg="1"/>
      <p:bldP spid="14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rgbClr val="002060"/>
            </a:solidFill>
          </a:ln>
        </p:spPr>
        <p:txBody>
          <a:bodyPr/>
          <a:lstStyle/>
          <a:p>
            <a:r>
              <a:rPr lang="en-GB" b="1" dirty="0" smtClean="0">
                <a:ln w="900" cmpd="sng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From pie charts to %</a:t>
            </a:r>
            <a:endParaRPr lang="en-GB" dirty="0">
              <a:ln w="900" cmpd="sng">
                <a:solidFill>
                  <a:srgbClr val="002060"/>
                </a:solidFill>
                <a:prstDash val="solid"/>
              </a:ln>
            </a:endParaRPr>
          </a:p>
        </p:txBody>
      </p:sp>
      <p:sp>
        <p:nvSpPr>
          <p:cNvPr id="8" name="7 Marcador de contenido"/>
          <p:cNvSpPr txBox="1">
            <a:spLocks noGrp="1"/>
          </p:cNvSpPr>
          <p:nvPr>
            <p:ph sz="half" idx="1"/>
          </p:nvPr>
        </p:nvSpPr>
        <p:spPr>
          <a:xfrm>
            <a:off x="457200" y="1600200"/>
            <a:ext cx="4038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Observe the sectors drawn on the classroom blackboard</a:t>
            </a:r>
            <a:r>
              <a:rPr lang="en-GB" dirty="0" smtClean="0"/>
              <a:t>: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44280" cy="452596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-How many sectors </a:t>
            </a:r>
            <a:r>
              <a:rPr lang="en-GB" dirty="0" smtClean="0"/>
              <a:t>do </a:t>
            </a:r>
            <a:r>
              <a:rPr lang="en-GB" dirty="0" smtClean="0"/>
              <a:t>the </a:t>
            </a:r>
            <a:r>
              <a:rPr lang="en-GB" dirty="0" smtClean="0"/>
              <a:t>pie </a:t>
            </a:r>
            <a:r>
              <a:rPr lang="en-GB" dirty="0" smtClean="0"/>
              <a:t>chart have? </a:t>
            </a:r>
            <a:r>
              <a:rPr lang="en-GB" dirty="0" smtClean="0"/>
              <a:t>Are they equal one another?</a:t>
            </a:r>
          </a:p>
          <a:p>
            <a:r>
              <a:rPr lang="en-GB" dirty="0" smtClean="0"/>
              <a:t>-Which total percentage do the whole light blue sectors on the half left represent?</a:t>
            </a:r>
          </a:p>
          <a:p>
            <a:r>
              <a:rPr lang="en-GB" dirty="0" smtClean="0"/>
              <a:t> -</a:t>
            </a:r>
            <a:r>
              <a:rPr lang="en-GB" i="1" dirty="0" smtClean="0"/>
              <a:t>More difficult:</a:t>
            </a:r>
            <a:r>
              <a:rPr lang="en-GB" dirty="0" smtClean="0"/>
              <a:t> And the only dark blue sector in the right?</a:t>
            </a:r>
          </a:p>
          <a:p>
            <a:endParaRPr lang="en-GB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212976"/>
            <a:ext cx="4038600" cy="2511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 descr="C:\Users\usuario\AppData\Local\Microsoft\Windows\Temporary Internet Files\Low\Content.IE5\XSFWNDWQ\MC90043386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692696"/>
            <a:ext cx="986294" cy="9862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4139952" y="5661248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These numbers can be converted into a pie chart.</a:t>
            </a:r>
            <a:endParaRPr lang="en-GB" dirty="0"/>
          </a:p>
        </p:txBody>
      </p:sp>
      <p:pic>
        <p:nvPicPr>
          <p:cNvPr id="4" name="Picture 4" descr="http://thumbnails.visually.netdna-cdn.com/human-body-composition_50290b7c2642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260648"/>
            <a:ext cx="4608512" cy="6264696"/>
          </a:xfrm>
          <a:prstGeom prst="rect">
            <a:avLst/>
          </a:prstGeom>
          <a:noFill/>
        </p:spPr>
      </p:pic>
      <p:pic>
        <p:nvPicPr>
          <p:cNvPr id="5" name="Picture 4" descr="http://thumbnails.visually.netdna-cdn.com/human-body-composition_50290b7c2642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260648"/>
            <a:ext cx="2987824" cy="6264696"/>
          </a:xfrm>
          <a:prstGeom prst="rect">
            <a:avLst/>
          </a:prstGeom>
          <a:noFill/>
        </p:spPr>
      </p:pic>
      <p:pic>
        <p:nvPicPr>
          <p:cNvPr id="34818" name="Picture 2" descr="http://0.tqn.com/d/chemistry/1/0/H/p/1/elements.png"/>
          <p:cNvPicPr>
            <a:picLocks noChangeAspect="1" noChangeArrowheads="1"/>
          </p:cNvPicPr>
          <p:nvPr/>
        </p:nvPicPr>
        <p:blipFill>
          <a:blip r:embed="rId3" cstate="print"/>
          <a:srcRect l="6488" t="9163" r="8463" b="8365"/>
          <a:stretch>
            <a:fillRect/>
          </a:stretch>
        </p:blipFill>
        <p:spPr bwMode="auto">
          <a:xfrm>
            <a:off x="323528" y="1916832"/>
            <a:ext cx="5868145" cy="468052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1412776"/>
            <a:ext cx="4032448" cy="576064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</a:rPr>
              <a:t>An example: What are we made of?</a:t>
            </a:r>
            <a:endParaRPr lang="en-GB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457200" y="274638"/>
            <a:ext cx="3610744" cy="1143000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From % to pie chart (I)</a:t>
            </a:r>
            <a:endParaRPr kumimoji="0" lang="en-GB" sz="4000" b="1" i="0" u="none" strike="noStrike" kern="1200" cap="none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86808" cy="4925144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If we have some data expressed in %, we can obtain a pie chart from them.</a:t>
            </a:r>
          </a:p>
          <a:p>
            <a:r>
              <a:rPr lang="en-GB" b="1" dirty="0" smtClean="0">
                <a:solidFill>
                  <a:srgbClr val="0070C0"/>
                </a:solidFill>
              </a:rPr>
              <a:t>As the pie chart is circular, we have to transform % or “fractions” into “sectors”.</a:t>
            </a:r>
          </a:p>
          <a:p>
            <a:r>
              <a:rPr lang="en-GB" dirty="0" smtClean="0"/>
              <a:t>A sector is a part of a circle. </a:t>
            </a:r>
          </a:p>
          <a:p>
            <a:r>
              <a:rPr lang="en-GB" dirty="0" smtClean="0"/>
              <a:t>It is a kind of triangle with two straight sides and another </a:t>
            </a:r>
            <a:r>
              <a:rPr lang="en-GB" dirty="0" smtClean="0"/>
              <a:t>one curved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244280" cy="2404864"/>
          </a:xfrm>
        </p:spPr>
        <p:txBody>
          <a:bodyPr>
            <a:normAutofit fontScale="92500" lnSpcReduction="1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The most important magnitude of a sector is the central angle.</a:t>
            </a:r>
          </a:p>
          <a:p>
            <a:r>
              <a:rPr lang="en-GB" dirty="0" smtClean="0"/>
              <a:t>This angle can be measured by a </a:t>
            </a:r>
            <a:r>
              <a:rPr lang="en-GB" b="1" dirty="0" smtClean="0">
                <a:solidFill>
                  <a:srgbClr val="0070C0"/>
                </a:solidFill>
              </a:rPr>
              <a:t>protractor</a:t>
            </a:r>
            <a:r>
              <a:rPr lang="en-GB" dirty="0" smtClean="0"/>
              <a:t>. </a:t>
            </a:r>
            <a:endParaRPr lang="en-GB" dirty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GB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From % to pie chart (</a:t>
            </a:r>
            <a:r>
              <a:rPr lang="en-GB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II)</a:t>
            </a:r>
            <a:endParaRPr lang="en-GB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5 Elipse"/>
          <p:cNvSpPr/>
          <p:nvPr/>
        </p:nvSpPr>
        <p:spPr>
          <a:xfrm>
            <a:off x="5220072" y="4293096"/>
            <a:ext cx="1728192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7 Circular"/>
          <p:cNvSpPr/>
          <p:nvPr/>
        </p:nvSpPr>
        <p:spPr>
          <a:xfrm>
            <a:off x="5220072" y="4221088"/>
            <a:ext cx="1728192" cy="1700808"/>
          </a:xfrm>
          <a:prstGeom prst="pie">
            <a:avLst>
              <a:gd name="adj1" fmla="val 0"/>
              <a:gd name="adj2" fmla="val 686866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11 Circular"/>
          <p:cNvSpPr/>
          <p:nvPr/>
        </p:nvSpPr>
        <p:spPr>
          <a:xfrm>
            <a:off x="5796136" y="4869160"/>
            <a:ext cx="567680" cy="423664"/>
          </a:xfrm>
          <a:prstGeom prst="pie">
            <a:avLst>
              <a:gd name="adj1" fmla="val 0"/>
              <a:gd name="adj2" fmla="val 70062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3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31224" cy="1143000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GB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From % to pie chart (</a:t>
            </a:r>
            <a:r>
              <a:rPr lang="en-GB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III)</a:t>
            </a:r>
            <a:endParaRPr lang="en-GB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67544" y="1772816"/>
            <a:ext cx="4038600" cy="3989040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To draw a pie chart, we have to establish a relationship between “grades” and “fractions”.</a:t>
            </a:r>
          </a:p>
          <a:p>
            <a:r>
              <a:rPr lang="en-GB" dirty="0" smtClean="0"/>
              <a:t>A circumference contains 360º.</a:t>
            </a:r>
          </a:p>
          <a:p>
            <a:pPr lvl="1"/>
            <a:r>
              <a:rPr lang="en-GB" dirty="0" smtClean="0"/>
              <a:t>Half a circumference is:</a:t>
            </a:r>
          </a:p>
          <a:p>
            <a:pPr lvl="1">
              <a:buNone/>
            </a:pPr>
            <a:r>
              <a:rPr lang="en-GB" dirty="0" smtClean="0"/>
              <a:t>	360º x(1/2) =180º.</a:t>
            </a:r>
          </a:p>
          <a:p>
            <a:pPr lvl="1"/>
            <a:r>
              <a:rPr lang="en-GB" dirty="0" smtClean="0"/>
              <a:t>A quarter of circumference  is:</a:t>
            </a:r>
          </a:p>
          <a:p>
            <a:pPr lvl="1">
              <a:buNone/>
            </a:pPr>
            <a:r>
              <a:rPr lang="en-GB" dirty="0" smtClean="0"/>
              <a:t>	360º x (1/4) = 90º.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>
          <a:xfrm>
            <a:off x="4716016" y="1700808"/>
            <a:ext cx="4207768" cy="4536504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Each fraction corresponds to a certain % and to a certain amount of grades.</a:t>
            </a:r>
          </a:p>
          <a:p>
            <a:pPr lvl="1"/>
            <a:r>
              <a:rPr lang="en-GB" dirty="0" smtClean="0"/>
              <a:t>1 = 100% is 360º.</a:t>
            </a:r>
          </a:p>
          <a:p>
            <a:pPr lvl="1"/>
            <a:r>
              <a:rPr lang="en-GB" dirty="0" smtClean="0"/>
              <a:t>½ = 50% is 180º</a:t>
            </a:r>
          </a:p>
          <a:p>
            <a:pPr lvl="1"/>
            <a:r>
              <a:rPr lang="en-GB" dirty="0" smtClean="0"/>
              <a:t>¼ = 25% is 90º,</a:t>
            </a:r>
          </a:p>
          <a:p>
            <a:pPr>
              <a:buNone/>
            </a:pPr>
            <a:r>
              <a:rPr lang="en-GB" dirty="0" smtClean="0"/>
              <a:t>           etc.</a:t>
            </a:r>
          </a:p>
          <a:p>
            <a:pPr>
              <a:buNone/>
            </a:pPr>
            <a:r>
              <a:rPr lang="en-GB" dirty="0" smtClean="0"/>
              <a:t>So, the formula we have to use is:</a:t>
            </a:r>
          </a:p>
          <a:p>
            <a:pPr>
              <a:buNone/>
            </a:pPr>
            <a:r>
              <a:rPr lang="en-GB" sz="2800" b="1" dirty="0" smtClean="0">
                <a:solidFill>
                  <a:srgbClr val="FF0000"/>
                </a:solidFill>
              </a:rPr>
              <a:t>	</a:t>
            </a:r>
            <a:endParaRPr lang="en-GB" dirty="0"/>
          </a:p>
        </p:txBody>
      </p:sp>
      <p:sp>
        <p:nvSpPr>
          <p:cNvPr id="7" name="6 CuadroTexto"/>
          <p:cNvSpPr txBox="1"/>
          <p:nvPr/>
        </p:nvSpPr>
        <p:spPr>
          <a:xfrm>
            <a:off x="3995936" y="4869160"/>
            <a:ext cx="4896544" cy="1815882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endParaRPr lang="en-GB" sz="28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GB" sz="2800" b="1" dirty="0" smtClean="0">
                <a:solidFill>
                  <a:srgbClr val="0070C0"/>
                </a:solidFill>
              </a:rPr>
              <a:t>“grades” = 360º x “fraction” =</a:t>
            </a:r>
          </a:p>
          <a:p>
            <a:pPr>
              <a:buNone/>
            </a:pPr>
            <a:r>
              <a:rPr lang="en-GB" sz="2800" b="1" dirty="0" smtClean="0">
                <a:solidFill>
                  <a:srgbClr val="0070C0"/>
                </a:solidFill>
              </a:rPr>
              <a:t>                 = 360º x (%) /100</a:t>
            </a:r>
          </a:p>
          <a:p>
            <a:endParaRPr lang="en-GB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3968" y="274638"/>
            <a:ext cx="4402832" cy="1143000"/>
          </a:xfrm>
          <a:solidFill>
            <a:schemeClr val="accent4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The air we breath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139952" y="1600200"/>
            <a:ext cx="4546848" cy="4525963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The air is mainly composed by 79% of nitrogen, 20% of oxygen and 1 % of other gases.</a:t>
            </a:r>
          </a:p>
          <a:p>
            <a:r>
              <a:rPr lang="en-GB" dirty="0" smtClean="0"/>
              <a:t>This 1% includes carbon dioxide (0,03%) and small proportions of other gases including argon and water vapour.</a:t>
            </a:r>
          </a:p>
          <a:p>
            <a:r>
              <a:rPr lang="en-GB" dirty="0" smtClean="0"/>
              <a:t>Transform these percentages into a pie chart.</a:t>
            </a:r>
            <a:endParaRPr lang="en-GB" dirty="0"/>
          </a:p>
        </p:txBody>
      </p:sp>
      <p:pic>
        <p:nvPicPr>
          <p:cNvPr id="32770" name="Picture 2" descr="http://upload.wikimedia.org/wikipedia/commons/thumb/6/66/Air_composition_pie_chart.JPG/240px-Air_composition_pie_chart.JPG"/>
          <p:cNvPicPr>
            <a:picLocks noChangeAspect="1" noChangeArrowheads="1"/>
          </p:cNvPicPr>
          <p:nvPr/>
        </p:nvPicPr>
        <p:blipFill>
          <a:blip r:embed="rId2" cstate="print"/>
          <a:srcRect l="11131" t="11905" r="33214" b="7143"/>
          <a:stretch>
            <a:fillRect/>
          </a:stretch>
        </p:blipFill>
        <p:spPr bwMode="auto">
          <a:xfrm>
            <a:off x="899592" y="3573016"/>
            <a:ext cx="2160240" cy="2448272"/>
          </a:xfrm>
          <a:prstGeom prst="rect">
            <a:avLst/>
          </a:prstGeom>
          <a:noFill/>
        </p:spPr>
      </p:pic>
      <p:pic>
        <p:nvPicPr>
          <p:cNvPr id="32772" name="Picture 4" descr="http://static.freepik.com/foto-gratis/cielo--la-atmosfera_19-1216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764704"/>
            <a:ext cx="3677641" cy="2355805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899592" y="342900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Solution:</a:t>
            </a:r>
            <a:endParaRPr lang="en-GB" dirty="0"/>
          </a:p>
        </p:txBody>
      </p:sp>
      <p:pic>
        <p:nvPicPr>
          <p:cNvPr id="7" name="Picture 3" descr="C:\Users\usuario\AppData\Local\Microsoft\Windows\Temporary Internet Files\Low\Content.IE5\XSFWNDWQ\MC900433868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4005064"/>
            <a:ext cx="986294" cy="9862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Using pie charts: Average molecular composition of a human body</a:t>
            </a:r>
            <a:br>
              <a:rPr lang="en-GB" sz="3600" dirty="0" smtClean="0"/>
            </a:br>
            <a:endParaRPr lang="en-GB" sz="3600" dirty="0"/>
          </a:p>
        </p:txBody>
      </p:sp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5292080" y="1600200"/>
            <a:ext cx="3394720" cy="4525963"/>
          </a:xfrm>
        </p:spPr>
        <p:txBody>
          <a:bodyPr/>
          <a:lstStyle/>
          <a:p>
            <a:r>
              <a:rPr lang="en-GB" dirty="0" smtClean="0"/>
              <a:t>Transform the quantities in the pie chart into fractions and decimals.</a:t>
            </a:r>
            <a:endParaRPr lang="en-GB" dirty="0"/>
          </a:p>
        </p:txBody>
      </p:sp>
      <p:pic>
        <p:nvPicPr>
          <p:cNvPr id="33796" name="Picture 4" descr="http://www.clker.com/cliparts/R/s/P/S/7/v/molecular-composition-of-the-human-body-h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8"/>
            <a:ext cx="4562872" cy="4053352"/>
          </a:xfrm>
          <a:prstGeom prst="rect">
            <a:avLst/>
          </a:prstGeom>
          <a:noFill/>
        </p:spPr>
      </p:pic>
      <p:pic>
        <p:nvPicPr>
          <p:cNvPr id="5" name="Picture 3" descr="C:\Users\usuario\AppData\Local\Microsoft\Windows\Temporary Internet Files\Low\Content.IE5\XSFWNDWQ\MC90043386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4293096"/>
            <a:ext cx="986294" cy="9862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79096" cy="1143000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Using pie charts: % of water; variation with age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5292080" y="1772816"/>
            <a:ext cx="3394720" cy="4464496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The pie chart in the picture expresses only average quantities.</a:t>
            </a:r>
          </a:p>
          <a:p>
            <a:r>
              <a:rPr lang="en-GB" dirty="0" smtClean="0"/>
              <a:t>But the amount of water varies with age.</a:t>
            </a:r>
          </a:p>
          <a:p>
            <a:r>
              <a:rPr lang="en-GB" dirty="0" smtClean="0"/>
              <a:t>What do you thing are the reasons for these changes?</a:t>
            </a:r>
          </a:p>
        </p:txBody>
      </p:sp>
      <p:pic>
        <p:nvPicPr>
          <p:cNvPr id="29698" name="Picture 2" descr="http://pocarisweat.info/whats/images/page1_pic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4667250" cy="4381501"/>
          </a:xfrm>
          <a:prstGeom prst="rect">
            <a:avLst/>
          </a:prstGeom>
          <a:noFill/>
        </p:spPr>
      </p:pic>
      <p:pic>
        <p:nvPicPr>
          <p:cNvPr id="5" name="Picture 3" descr="C:\Users\usuario\AppData\Local\Microsoft\Windows\Temporary Internet Files\Low\Content.IE5\XSFWNDWQ\MC90043386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620688"/>
            <a:ext cx="986294" cy="9862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0.tqn.com/d/chemistry/1/0/T/p/1/cell-composition.png"/>
          <p:cNvPicPr>
            <a:picLocks noChangeAspect="1" noChangeArrowheads="1"/>
          </p:cNvPicPr>
          <p:nvPr/>
        </p:nvPicPr>
        <p:blipFill>
          <a:blip r:embed="rId2" cstate="print"/>
          <a:srcRect l="4919" t="6109" r="6488" b="8365"/>
          <a:stretch>
            <a:fillRect/>
          </a:stretch>
        </p:blipFill>
        <p:spPr bwMode="auto">
          <a:xfrm>
            <a:off x="3275856" y="1988840"/>
            <a:ext cx="5400600" cy="4032448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707088" cy="1143000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Using pie charts:</a:t>
            </a:r>
            <a:br>
              <a:rPr lang="en-GB" b="1" dirty="0" smtClean="0">
                <a:solidFill>
                  <a:srgbClr val="FF0000"/>
                </a:solidFill>
              </a:rPr>
            </a:br>
            <a:r>
              <a:rPr lang="en-GB" b="1" dirty="0" smtClean="0">
                <a:solidFill>
                  <a:srgbClr val="FF0000"/>
                </a:solidFill>
              </a:rPr>
              <a:t>Human cells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2890664" cy="452596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What is the relationship between the amounts of lipids and  proteins?</a:t>
            </a:r>
          </a:p>
          <a:p>
            <a:r>
              <a:rPr lang="en-GB" dirty="0" smtClean="0"/>
              <a:t>And between the RNA and the DNA?</a:t>
            </a:r>
            <a:endParaRPr lang="en-GB" dirty="0"/>
          </a:p>
        </p:txBody>
      </p:sp>
      <p:pic>
        <p:nvPicPr>
          <p:cNvPr id="5" name="Picture 3" descr="C:\Users\usuario\AppData\Local\Microsoft\Windows\Temporary Internet Files\Low\Content.IE5\XSFWNDWQ\MC90043386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1556792"/>
            <a:ext cx="986294" cy="9862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143000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Using pie charts: Men an women mass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395536" y="2636912"/>
            <a:ext cx="3970784" cy="3456384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What is the relationship between the percentages of stored fat in men and women?</a:t>
            </a:r>
          </a:p>
          <a:p>
            <a:r>
              <a:rPr lang="en-GB" i="1" dirty="0" smtClean="0"/>
              <a:t>More difficult</a:t>
            </a:r>
            <a:r>
              <a:rPr lang="en-GB" dirty="0" smtClean="0"/>
              <a:t>: Transform </a:t>
            </a:r>
            <a:r>
              <a:rPr lang="en-GB" dirty="0" smtClean="0"/>
              <a:t>the information in the picture into two pie charts.</a:t>
            </a:r>
            <a:endParaRPr lang="en-GB" dirty="0"/>
          </a:p>
        </p:txBody>
      </p:sp>
      <p:pic>
        <p:nvPicPr>
          <p:cNvPr id="30722" name="Picture 2" descr="http://www.fsps.muni.cz/~tvodicka/data/reader/book-4/images/pics/Obr_30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2132856"/>
            <a:ext cx="3952875" cy="3067050"/>
          </a:xfrm>
          <a:prstGeom prst="rect">
            <a:avLst/>
          </a:prstGeom>
          <a:noFill/>
        </p:spPr>
      </p:pic>
      <p:pic>
        <p:nvPicPr>
          <p:cNvPr id="5" name="Picture 3" descr="C:\Users\usuario\AppData\Local\Microsoft\Windows\Temporary Internet Files\Low\Content.IE5\XSFWNDWQ\MC90043386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1700808"/>
            <a:ext cx="986294" cy="9862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188640"/>
            <a:ext cx="7416824" cy="778098"/>
          </a:xfrm>
          <a:solidFill>
            <a:srgbClr val="FFC000"/>
          </a:solidFill>
        </p:spPr>
        <p:txBody>
          <a:bodyPr/>
          <a:lstStyle/>
          <a:p>
            <a:r>
              <a:rPr lang="en-GB" dirty="0" smtClean="0"/>
              <a:t>Using pie charts: A healthy diet</a:t>
            </a:r>
            <a:endParaRPr lang="en-GB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08720"/>
            <a:ext cx="6904037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 l="24622" t="42769" r="2520"/>
          <a:stretch>
            <a:fillRect/>
          </a:stretch>
        </p:blipFill>
        <p:spPr bwMode="auto">
          <a:xfrm>
            <a:off x="1331640" y="4365104"/>
            <a:ext cx="4752528" cy="170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6228184" y="4653136"/>
            <a:ext cx="2232248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Do you think that the meal in the picture represents a healthy diet?</a:t>
            </a:r>
          </a:p>
          <a:p>
            <a:r>
              <a:rPr lang="en-GB" dirty="0" smtClean="0"/>
              <a:t>Why? Why not?</a:t>
            </a:r>
            <a:endParaRPr lang="en-GB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57243" b="11556"/>
          <a:stretch>
            <a:fillRect/>
          </a:stretch>
        </p:blipFill>
        <p:spPr bwMode="auto">
          <a:xfrm>
            <a:off x="4860032" y="1052736"/>
            <a:ext cx="2951981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620688"/>
            <a:ext cx="8686800" cy="994122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en-GB" sz="2800" b="1" dirty="0" smtClean="0">
                <a:solidFill>
                  <a:schemeClr val="accent2">
                    <a:lumMod val="50000"/>
                  </a:schemeClr>
                </a:solidFill>
              </a:rPr>
              <a:t>Using pie charts: A comparison between the composition of a human body and the Earth crust</a:t>
            </a:r>
            <a:endParaRPr lang="en-GB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122" name="Picture 2" descr="http://csls-text3.c.u-tokyo.ac.jp/images/fig/fig06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700808"/>
            <a:ext cx="6910835" cy="4680520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3635896" y="6021288"/>
            <a:ext cx="2304256" cy="64633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To be developed in the 3</a:t>
            </a:r>
            <a:r>
              <a:rPr lang="en-GB" b="1" baseline="30000" dirty="0" smtClean="0">
                <a:solidFill>
                  <a:schemeClr val="bg1"/>
                </a:solidFill>
              </a:rPr>
              <a:t>rd</a:t>
            </a:r>
            <a:r>
              <a:rPr lang="en-GB" b="1" dirty="0" smtClean="0">
                <a:solidFill>
                  <a:schemeClr val="bg1"/>
                </a:solidFill>
              </a:rPr>
              <a:t> year of ESO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3861048"/>
            <a:ext cx="3898776" cy="1143000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Pie charts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788024" y="908720"/>
            <a:ext cx="4038600" cy="18288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GB" dirty="0" smtClean="0"/>
              <a:t>References:</a:t>
            </a:r>
          </a:p>
          <a:p>
            <a:r>
              <a:rPr lang="en-GB" dirty="0" smtClean="0"/>
              <a:t>Free material from the Internet.</a:t>
            </a:r>
          </a:p>
          <a:p>
            <a:r>
              <a:rPr lang="en-GB" dirty="0" smtClean="0"/>
              <a:t>CGSE books.</a:t>
            </a:r>
            <a:endParaRPr lang="en-GB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3356992"/>
            <a:ext cx="4244280" cy="2769171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These materials have been adapted for the 2</a:t>
            </a:r>
            <a:r>
              <a:rPr lang="en-GB" baseline="30000" dirty="0" smtClean="0"/>
              <a:t>nd</a:t>
            </a:r>
            <a:r>
              <a:rPr lang="en-GB" dirty="0" smtClean="0"/>
              <a:t> year of ESO by</a:t>
            </a:r>
          </a:p>
          <a:p>
            <a:pPr lvl="1"/>
            <a:r>
              <a:rPr lang="en-GB" i="1" dirty="0" smtClean="0"/>
              <a:t>Mª del Carmen </a:t>
            </a:r>
            <a:r>
              <a:rPr lang="en-GB" i="1" dirty="0" err="1" smtClean="0"/>
              <a:t>Urlanga</a:t>
            </a:r>
            <a:r>
              <a:rPr lang="en-GB" i="1" dirty="0" smtClean="0"/>
              <a:t> </a:t>
            </a:r>
            <a:r>
              <a:rPr lang="en-GB" i="1" dirty="0" err="1" smtClean="0"/>
              <a:t>Zubillaga</a:t>
            </a:r>
            <a:endParaRPr lang="en-GB" i="1" dirty="0" smtClean="0"/>
          </a:p>
          <a:p>
            <a:pPr lvl="1"/>
            <a:r>
              <a:rPr lang="en-GB" i="1" dirty="0" err="1" smtClean="0"/>
              <a:t>Departamento</a:t>
            </a:r>
            <a:r>
              <a:rPr lang="en-GB" i="1" dirty="0" smtClean="0"/>
              <a:t> de </a:t>
            </a:r>
            <a:r>
              <a:rPr lang="en-GB" i="1" dirty="0" err="1" smtClean="0"/>
              <a:t>Física</a:t>
            </a:r>
            <a:r>
              <a:rPr lang="en-GB" i="1" dirty="0" smtClean="0"/>
              <a:t> y </a:t>
            </a:r>
            <a:r>
              <a:rPr lang="en-GB" i="1" dirty="0" err="1" smtClean="0"/>
              <a:t>Química</a:t>
            </a:r>
            <a:endParaRPr lang="en-GB" i="1" dirty="0" smtClean="0"/>
          </a:p>
          <a:p>
            <a:pPr lvl="1"/>
            <a:r>
              <a:rPr lang="en-GB" i="1" dirty="0" smtClean="0"/>
              <a:t>IES José Mª </a:t>
            </a:r>
            <a:r>
              <a:rPr lang="en-GB" i="1" dirty="0" err="1" smtClean="0"/>
              <a:t>Pereda</a:t>
            </a:r>
            <a:r>
              <a:rPr lang="en-GB" i="1" dirty="0" smtClean="0"/>
              <a:t>, Santander.</a:t>
            </a:r>
            <a:endParaRPr lang="en-GB" i="1" dirty="0"/>
          </a:p>
        </p:txBody>
      </p:sp>
      <p:pic>
        <p:nvPicPr>
          <p:cNvPr id="38918" name="Picture 6" descr="http://www.workwithpaulbutler.com/wp-content/uploads/2011/03/pie-chart.jpg"/>
          <p:cNvPicPr>
            <a:picLocks noChangeAspect="1" noChangeArrowheads="1"/>
          </p:cNvPicPr>
          <p:nvPr/>
        </p:nvPicPr>
        <p:blipFill>
          <a:blip r:embed="rId2" cstate="print"/>
          <a:srcRect l="5898" t="12821" r="8581" b="15385"/>
          <a:stretch>
            <a:fillRect/>
          </a:stretch>
        </p:blipFill>
        <p:spPr bwMode="auto">
          <a:xfrm>
            <a:off x="395536" y="836712"/>
            <a:ext cx="4176464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671</Words>
  <Application>Microsoft Office PowerPoint</Application>
  <PresentationFormat>Presentación en pantalla (4:3)</PresentationFormat>
  <Paragraphs>84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 PIE CHARTS </vt:lpstr>
      <vt:lpstr>From % to diagrams</vt:lpstr>
      <vt:lpstr>Pie charts</vt:lpstr>
      <vt:lpstr>From pie charts to %</vt:lpstr>
      <vt:lpstr>An example: What are we made of?</vt:lpstr>
      <vt:lpstr>From % to pie chart (II)</vt:lpstr>
      <vt:lpstr>From % to pie chart (III)</vt:lpstr>
      <vt:lpstr>The air we breath</vt:lpstr>
      <vt:lpstr> Using pie charts: Average molecular composition of a human body </vt:lpstr>
      <vt:lpstr>Using pie charts: % of water; variation with age</vt:lpstr>
      <vt:lpstr>Using pie charts: Human cells</vt:lpstr>
      <vt:lpstr>Using pie charts: Men an women mass</vt:lpstr>
      <vt:lpstr>Using pie charts: A healthy diet</vt:lpstr>
      <vt:lpstr>Using pie charts: A comparison between the composition of a human body and the Earth crust</vt:lpstr>
      <vt:lpstr>Pie charts</vt:lpstr>
    </vt:vector>
  </TitlesOfParts>
  <Company>CEYJ CANTABRIA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PIE CHARTS </dc:title>
  <dc:creator>Profesor</dc:creator>
  <cp:lastModifiedBy>urlanga</cp:lastModifiedBy>
  <cp:revision>5</cp:revision>
  <dcterms:created xsi:type="dcterms:W3CDTF">2014-10-16T10:08:28Z</dcterms:created>
  <dcterms:modified xsi:type="dcterms:W3CDTF">2014-10-16T19:27:15Z</dcterms:modified>
</cp:coreProperties>
</file>